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Amatic SC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AmaticSC-bold.fntdata"/><Relationship Id="rId16" Type="http://schemas.openxmlformats.org/officeDocument/2006/relationships/slide" Target="slides/slide11.xml"/><Relationship Id="rId38" Type="http://schemas.openxmlformats.org/officeDocument/2006/relationships/font" Target="fonts/AmaticSC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rIns="89600" tIns="4480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lnSpc>
                <a:spcPct val="115000"/>
              </a:lnSpc>
              <a:spcBef>
                <a:spcPts val="480"/>
              </a:spcBef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slide will allow teachers to describe how they personally use  the devices</a:t>
            </a:r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lnSpc>
                <a:spcPct val="115000"/>
              </a:lnSpc>
              <a:spcBef>
                <a:spcPts val="480"/>
              </a:spcBef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slide will allow teachers to describe how they personally use  the devices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6421" y="4344024"/>
            <a:ext cx="5485200" cy="411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rIns="89600" tIns="89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 rot="10800000">
            <a:off x="0" y="2985000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2393175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flipH="1" rot="10800000">
            <a:off x="0" y="2983958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ctrTitle"/>
          </p:nvPr>
        </p:nvSpPr>
        <p:spPr>
          <a:xfrm>
            <a:off x="685800" y="1746892"/>
            <a:ext cx="7772400" cy="123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H="1" rot="10800000">
            <a:off x="0" y="4412699"/>
            <a:ext cx="9144000" cy="7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4526626" y="3820834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10800000">
            <a:off x="4526626" y="4411617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042987" y="1743075"/>
            <a:ext cx="6777000" cy="26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  <a:defRPr/>
            </a:lvl1pPr>
            <a:lvl2pPr indent="-177990" lvl="1" marL="639762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  <a:defRPr/>
            </a:lvl3pPr>
            <a:lvl4pPr indent="-148082" lvl="3" marL="112395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  <a:defRPr/>
            </a:lvl4pPr>
            <a:lvl5pPr indent="-156146" lvl="4" marL="1325562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5997575" y="1678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4641850" y="4388643"/>
            <a:ext cx="3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4649787" y="167878"/>
            <a:ext cx="133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-plane">
    <p:bg>
      <p:bgPr>
        <a:solidFill>
          <a:srgbClr val="89C3F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buChar char="●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buChar char="○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buChar char="■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○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■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○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■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12.png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6.jpg"/><Relationship Id="rId8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acebook.com/Clearmont-Elementary-School-678946138827542/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clearmont.ccsd59.org/teachers/romanomia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hyperlink" Target="https://twitter.com/MissRomano59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Romano.mia@ccsd59.org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C3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754075" y="897574"/>
            <a:ext cx="77724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Welcome to </a:t>
            </a: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Clearmont Elementary</a:t>
            </a: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CSD59_logo_web.pn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675" y="3586875"/>
            <a:ext cx="1238100" cy="12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681850" y="3140875"/>
            <a:ext cx="49734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Miss Romano’s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4th grade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50" y="3342399"/>
            <a:ext cx="2056175" cy="16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41550" y="1217525"/>
            <a:ext cx="56598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Innovation 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(technology, inventions/inventors &amp; how they impact society)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" name="Shape 18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8" name="Shape 18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Social Science 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000" y="126748"/>
            <a:ext cx="1536699" cy="22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529350" y="1595100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Daily Circles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Wednesday Lessons (flexible to the needs of each class)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Shape 19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8" name="Shape 19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10599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Social and Emotional Learning</a:t>
            </a:r>
          </a:p>
        </p:txBody>
      </p:sp>
      <p:cxnSp>
        <p:nvCxnSpPr>
          <p:cNvPr id="199" name="Shape 19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50" y="3098025"/>
            <a:ext cx="3015525" cy="18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413800" y="1179550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ndividually administered - Fall and Spring (with mid-year Winter checkpoint)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Allows teachers to get to know students as readers so they can plan meaningful instruction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Helps communicate with more clarity about a child’s reading level and instructional needs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Determines literacy strengths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Results and Parent Tips available at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Goal Setting Conference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7" name="Shape 20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8" name="Shape 20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Assessments: </a:t>
            </a: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Fountas and Pinnell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4900" y="3207600"/>
            <a:ext cx="1040599" cy="1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190937" y="110334"/>
            <a:ext cx="7024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Assessments: </a:t>
            </a: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FAST Test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256075" y="967725"/>
            <a:ext cx="8716500" cy="399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FAST - Formative Assessment System for Teachers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Computer Based Test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Self-Adjusting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Aligned to Common Core State Standards and assesses a student’s reading and math skills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Administered to all students Fall, Winter, and Spring. </a:t>
            </a:r>
          </a:p>
          <a:p>
            <a:pPr indent="-355600" lvl="0" marL="457200">
              <a:spcBef>
                <a:spcPts val="0"/>
              </a:spcBef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Parents will receive results at Goal Setting Conference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600" y="2891475"/>
            <a:ext cx="1764900" cy="18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59450" y="1233679"/>
            <a:ext cx="7024800" cy="49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Classroom 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Schedule (M, T, Th, F)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08500" y="1066100"/>
            <a:ext cx="8368200" cy="35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8:45-9:00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Social Emotional Learning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9:00-9:45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Science/Social Science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9:45-10:25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Specials (LRC, Art/Music, PE)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10:25-11:45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Math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11:45-12:35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Recess/Lunch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12:35-3:15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Literacy (Writer’s Workshop, Guided Reading, Reader’s Workshop)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3:15-3:25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Social Emotional Learning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3:25-3:30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Wrap Up/Dismissal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24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Schedule (Wednesday)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55950" y="1179975"/>
            <a:ext cx="8368200" cy="35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8:45-9:45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Social Emotional Learning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9:45-10:30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Science/Social Science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10:30-11:45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Math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11:45-12:35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Lunch/Recess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12:35-2:15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Literacy (Writer’s Workshop, Guided Reading, Reader’s Workshop)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2:15-2:25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Social Emotional Learning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2:25-2:35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Wrap Up (One Hour Early Dismissal every Wednesday)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**Every third Wednesday will be a “Wacky Wednesday.”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2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Behavior Expectations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278850" y="981200"/>
            <a:ext cx="6920100" cy="377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SOAR (Safety, Ownership, Attitude, Ready)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Behavior Clip Chart</a:t>
            </a:r>
          </a:p>
          <a:p>
            <a:pPr indent="-3683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SOAR coupons given each time a child moves “up”  (to be spent at the school store)</a:t>
            </a:r>
          </a:p>
          <a:p>
            <a:pPr indent="-3683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“Little Treasure Chest” prize for reaching “Outstanding” (purple)</a:t>
            </a:r>
          </a:p>
          <a:p>
            <a:pPr indent="-3683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“Big Treasure Chest” prize for 10 positive days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Behavior Referrals/Parent Contact for reaching red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20170815_150302.jpg" id="242" name="Shape 242"/>
          <p:cNvPicPr preferRelativeResize="0"/>
          <p:nvPr/>
        </p:nvPicPr>
        <p:blipFill rotWithShape="1">
          <a:blip r:embed="rId3">
            <a:alphaModFix/>
          </a:blip>
          <a:srcRect b="-3188" l="38818" r="26234" t="4471"/>
          <a:stretch/>
        </p:blipFill>
        <p:spPr>
          <a:xfrm>
            <a:off x="7611949" y="322575"/>
            <a:ext cx="1105151" cy="416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Homework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08500" y="1297100"/>
            <a:ext cx="8368200" cy="35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Homework will be assigned Monday-Thursday. Students will receive reading, math, and spelling homework.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will have a home folder. In this folder they will write their assignments and bring home all materials needed for their assignments, as well as all of their “mail.”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are expected to turn in homework on time everyday. If a pattern of missing or late assignments develops, you will be notified.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Homework Expectations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75100" y="1126275"/>
            <a:ext cx="8501700" cy="35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Reading</a:t>
            </a: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Students will be expected to read every night.</a:t>
            </a: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Students will be expected to respond to their independent reading in their Reading Notebooks.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Math</a:t>
            </a: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Facts should be practiced EVERY night. Students can choose how to practice their facts, but I highly recommend                                 if possible. </a:t>
            </a:r>
          </a:p>
          <a:p>
            <a:pPr indent="0" lvl="0" marL="457200" rtl="0">
              <a:spcBef>
                <a:spcPts val="480"/>
              </a:spcBef>
              <a:buNone/>
            </a:pPr>
            <a:r>
              <a:t/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Students will usually receive a math worksheet on Mondays and Wednesdays. 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Spelling</a:t>
            </a: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Contract due Friday</a:t>
            </a:r>
          </a:p>
          <a:p>
            <a:pPr indent="-3429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Spelling Test on Friday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550" y="2893225"/>
            <a:ext cx="1888349" cy="5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1217525"/>
            <a:ext cx="2626200" cy="3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 Mia Romano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29354" y="472575"/>
            <a:ext cx="35298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MEET THE TEACHER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176525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2" name="Shape 112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.jpg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450" y="1721287"/>
            <a:ext cx="14287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729500" y="749700"/>
            <a:ext cx="5979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3210600" y="1721300"/>
            <a:ext cx="3701100" cy="26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3rd year teaching, 1st year at Clearmont!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Bachelor’s Degree in Elementary Education from DePaul University, Chicago IL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Concentration in Art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Endorsements in Social Sciences and English Language Learners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 LOVE… coffee, Target, Captain America, cheetah print, reading, running, my dog, the Chicago Cubs, and being a teacher!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ePaul-logo-SECONDARY-configuration-7462.jpg"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799" y="209400"/>
            <a:ext cx="2027038" cy="132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aptain America Shield.svg - Wikimedia Commons"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6584" y="264000"/>
            <a:ext cx="1329899" cy="1329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bucks (Perú) TIMELINE on Vimeo" id="119" name="Shape 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3225" y="433789"/>
            <a:ext cx="1566444" cy="88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B_IMG_1500435496297.jpg" id="120" name="Shape 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9800" y="1738074"/>
            <a:ext cx="1927349" cy="1927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hicago Cubs logo.svg - Wikipedia" id="121" name="Shape 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6399" y="3809599"/>
            <a:ext cx="1267175" cy="127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08499" y="322575"/>
            <a:ext cx="7795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COOL KID OF THE WEEK (STAR STUDENT)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08500" y="1297100"/>
            <a:ext cx="8368200" cy="35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Each student will have one week this year to be the “Cool Kid of the Week”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a week for your child to be celebrated!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focus is also to be a “star” role model and demonstrate qualities we want kids to embrace such as kindness, compassion, responsibility, and making a difference.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Roboto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School/Home activities and assignments - stay tuned! :) 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725" y="2755599"/>
            <a:ext cx="2232975" cy="22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359850" y="1223150"/>
            <a:ext cx="65706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Devices will be used daily as a learning tool. 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Presentations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Math (IXL, xtramath, tenmarks)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are expected to use their devices responsibly.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b="1"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are expected to charge their devices at home each night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8" name="Shape 268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9" name="Shape 269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Device Use in the Classroom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2875" y="642549"/>
            <a:ext cx="1455349" cy="166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168" y="2822300"/>
            <a:ext cx="2278475" cy="21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63650" y="1223137"/>
            <a:ext cx="76779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are allowed to bring water bottles to school to have in the classroom. Please make sure it is filled with </a:t>
            </a:r>
            <a:r>
              <a:rPr b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only 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tightly secured to prevent spills.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may NOT bring edible birthday treats, but they may bring items such as pencils or stickers to share with classmates!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Breakfast is being offered to students through their meal account. Breakfast begins before school at 8:25.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breakfast/lunch money should be turned in to the office in the morning.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Consider joining the PTO - more information to come soon!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9" name="Shape 279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0" name="Shape 280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Additional Information</a:t>
            </a:r>
          </a:p>
        </p:txBody>
      </p:sp>
      <p:cxnSp>
        <p:nvCxnSpPr>
          <p:cNvPr id="281" name="Shape 281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269475" y="1217525"/>
            <a:ext cx="80499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Wednesday, Oct. 4  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(School in Session)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Times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3:45 – 7:45 PM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Thursday, Oct. 5 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(No school)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Times - 12:00 - 3:00 and 4:00 - 8:00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Please be sure to sign up for a conference time before you leave! 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student attendance on Thursday, Oct 5, Friday, Oct. 6 due to Conferences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student attendance on Monday, Oct. 9 due to Columbus Day 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9" name="Shape 289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Fall </a:t>
            </a: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Goal Setting Conferences</a:t>
            </a:r>
          </a:p>
        </p:txBody>
      </p:sp>
      <p:cxnSp>
        <p:nvCxnSpPr>
          <p:cNvPr id="290" name="Shape 290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communication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08375" y="1217525"/>
            <a:ext cx="77112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Clearmont Website: Clearmont.ccsd59.org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Clearmont Twitter:  Clearmont_Elem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Clearmont Facebook:  </a:t>
            </a:r>
            <a:r>
              <a:rPr lang="en" sz="2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Clearmont Elementary School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link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Clearmont Instagram:  clearmontelementary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2" name="Shape 302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3" name="Shape 303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School-Wide Communication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19050" y="1084275"/>
            <a:ext cx="38094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Monthly Newsletter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sent home with class updates, pictures, and important information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Classroom Website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http://clearmont.ccsd59.org/teachers/romanomia/</a:t>
            </a:r>
          </a:p>
          <a:p>
            <a:pPr indent="0" lvl="0" marL="1828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indent="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" name="Shape 311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2" name="Shape 312"/>
          <p:cNvSpPr txBox="1"/>
          <p:nvPr>
            <p:ph idx="1" type="body"/>
          </p:nvPr>
        </p:nvSpPr>
        <p:spPr>
          <a:xfrm>
            <a:off x="529357" y="320512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Connecting with Miss Romano</a:t>
            </a:r>
          </a:p>
        </p:txBody>
      </p:sp>
      <p:cxnSp>
        <p:nvCxnSpPr>
          <p:cNvPr id="313" name="Shape 313"/>
          <p:cNvCxnSpPr/>
          <p:nvPr/>
        </p:nvCxnSpPr>
        <p:spPr>
          <a:xfrm>
            <a:off x="359850" y="26982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4800" y="1084273"/>
            <a:ext cx="794237" cy="79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3900" y="2566424"/>
            <a:ext cx="1148141" cy="6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532325" y="1084275"/>
            <a:ext cx="41619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387350" lvl="0" marL="457200" rtl="0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Classroom Twitter:</a:t>
            </a:r>
          </a:p>
          <a:p>
            <a:pPr lvl="0" rtl="0">
              <a:lnSpc>
                <a:spcPct val="115000"/>
              </a:lnSpc>
              <a:spcBef>
                <a:spcPts val="48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https://twitter.com/MissRomano59</a:t>
            </a:r>
            <a:r>
              <a:rPr lang="en" sz="1800">
                <a:solidFill>
                  <a:srgbClr val="383B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383B3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383B3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83B3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	</a:t>
            </a:r>
            <a:r>
              <a:rPr lang="en" sz="1800">
                <a:solidFill>
                  <a:srgbClr val="383B3F"/>
                </a:solidFill>
                <a:latin typeface="Roboto"/>
                <a:ea typeface="Roboto"/>
                <a:cs typeface="Roboto"/>
                <a:sym typeface="Roboto"/>
              </a:rPr>
              <a:t>Seesaw COMING SOON!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08375" y="1217525"/>
            <a:ext cx="77112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E-mail: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Romano.mia@ccsd59.org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Classroom phone: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(847) 593-4372 x3215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3" name="Shape 323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4" name="Shape 324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Teacher Contact information</a:t>
            </a:r>
          </a:p>
        </p:txBody>
      </p:sp>
      <p:cxnSp>
        <p:nvCxnSpPr>
          <p:cNvPr id="325" name="Shape 325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Folders/forms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1042987" y="1743075"/>
            <a:ext cx="6777000" cy="263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First day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Xtramath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Device contracts will go home tomorrow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 &amp; Assessments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District Outcomes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64500" y="1118137"/>
            <a:ext cx="78150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i="1" sz="9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Civic and Global Responsibility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Collaboration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Access, Analyze, and Apply Information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Communicate Effectively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Critical Thinking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Problem Solving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Creativity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Determination and Perseverance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Self Awareness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i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i="1" sz="2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059587" y="652634"/>
            <a:ext cx="7024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</a:t>
            </a:r>
            <a:r>
              <a:rPr b="1"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Workshop Model</a:t>
            </a:r>
            <a:r>
              <a:rPr lang="en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105997"/>
                </a:solidFill>
                <a:latin typeface="Roboto"/>
                <a:ea typeface="Roboto"/>
                <a:cs typeface="Roboto"/>
                <a:sym typeface="Roboto"/>
              </a:rPr>
              <a:t>(Reading, Writing, and Math)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295875" y="1256650"/>
            <a:ext cx="8511900" cy="370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2200"/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Mini lesson 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- teacher directly teaches students by demonstrating a strategy and allowing them to have a quick try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Purposeful Practice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 - meaningful and authentic application and practice (independently or small groups) of the strategy from the mini lesson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Share/Reflection - 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class comes together to allow students to consolidate their learning by sharing and reflecting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41550" y="1217525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1 - Building a Reading Life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2 - Following Characters into Meaning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3 - Navigating Complex Nonfiction: Reading the World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4 - Interpretation Text Sets: Book Clubs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5 - Exploring the Mood and Imagery in Poetry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**Also small group Guided Reading**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Shape 14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8" name="Shape 14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Reading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950" y="57400"/>
            <a:ext cx="2381925" cy="17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41550" y="1217525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1 - Launching with Personal Narratives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2 - Realistic Fiction: Arc of a Story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3 - Writing Lively, Voice-Filled Information Book/Feature Article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4 - The Literary Essay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 5 - Free Verse Poetry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" name="Shape 15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8" name="Shape 15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Writing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123" y="208775"/>
            <a:ext cx="1505524" cy="18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41550" y="1217525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Place Value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Multiplication/Division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Fractions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Decimals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Geometry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Measurement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8" name="Shape 16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Math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750" y="168125"/>
            <a:ext cx="1221649" cy="22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41550" y="1217525"/>
            <a:ext cx="80853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(How things work together, 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ie: “The Water Cycle”)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Shape 177"/>
          <p:cNvCxnSpPr/>
          <p:nvPr/>
        </p:nvCxnSpPr>
        <p:spPr>
          <a:xfrm>
            <a:off x="359850" y="4812300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8" name="Shape 178"/>
          <p:cNvSpPr txBox="1"/>
          <p:nvPr>
            <p:ph idx="1" type="body"/>
          </p:nvPr>
        </p:nvSpPr>
        <p:spPr>
          <a:xfrm>
            <a:off x="529357" y="472575"/>
            <a:ext cx="8085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05997"/>
                </a:solidFill>
                <a:latin typeface="Amatic SC"/>
                <a:ea typeface="Amatic SC"/>
                <a:cs typeface="Amatic SC"/>
                <a:sym typeface="Amatic SC"/>
              </a:rPr>
              <a:t>Curriculum: Science 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359850" y="472575"/>
            <a:ext cx="84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CSD59_horiz_web.png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75" y="4453747"/>
            <a:ext cx="1389750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275" y="142200"/>
            <a:ext cx="2448374" cy="221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per 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